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335" r:id="rId5"/>
    <p:sldId id="456" r:id="rId6"/>
    <p:sldId id="467" r:id="rId7"/>
    <p:sldId id="488" r:id="rId8"/>
    <p:sldId id="496" r:id="rId9"/>
    <p:sldId id="469" r:id="rId10"/>
    <p:sldId id="494" r:id="rId11"/>
    <p:sldId id="497" r:id="rId12"/>
    <p:sldId id="499" r:id="rId13"/>
    <p:sldId id="498" r:id="rId14"/>
    <p:sldId id="500" r:id="rId15"/>
    <p:sldId id="495" r:id="rId16"/>
    <p:sldId id="501" r:id="rId17"/>
    <p:sldId id="453" r:id="rId18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C00"/>
    <a:srgbClr val="CF022B"/>
    <a:srgbClr val="D63031"/>
    <a:srgbClr val="FF7675"/>
    <a:srgbClr val="FFFFFF"/>
    <a:srgbClr val="4A3AD1"/>
    <a:srgbClr val="DFD9F7"/>
    <a:srgbClr val="F3F1FC"/>
    <a:srgbClr val="322393"/>
    <a:srgbClr val="0191A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0" autoAdjust="0"/>
    <p:restoredTop sz="89571" autoAdjust="0"/>
  </p:normalViewPr>
  <p:slideViewPr>
    <p:cSldViewPr snapToGrid="0">
      <p:cViewPr>
        <p:scale>
          <a:sx n="75" d="100"/>
          <a:sy n="75" d="100"/>
        </p:scale>
        <p:origin x="116" y="-304"/>
      </p:cViewPr>
      <p:guideLst/>
    </p:cSldViewPr>
  </p:slideViewPr>
  <p:outlineViewPr>
    <p:cViewPr>
      <p:scale>
        <a:sx n="33" d="100"/>
        <a:sy n="33" d="100"/>
      </p:scale>
      <p:origin x="0" y="-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48" d="100"/>
          <a:sy n="48" d="100"/>
        </p:scale>
        <p:origin x="276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IT-JEAN Sophie" userId="43b502c7-1ceb-4fb0-a159-33957134e831" providerId="ADAL" clId="{7B568F83-B8D6-4D5C-B2C3-3915778288E8}"/>
    <pc:docChg chg="modMainMaster">
      <pc:chgData name="PETIT-JEAN Sophie" userId="43b502c7-1ceb-4fb0-a159-33957134e831" providerId="ADAL" clId="{7B568F83-B8D6-4D5C-B2C3-3915778288E8}" dt="2022-02-25T16:14:47.137" v="3" actId="1076"/>
      <pc:docMkLst>
        <pc:docMk/>
      </pc:docMkLst>
      <pc:sldMasterChg chg="modSldLayout">
        <pc:chgData name="PETIT-JEAN Sophie" userId="43b502c7-1ceb-4fb0-a159-33957134e831" providerId="ADAL" clId="{7B568F83-B8D6-4D5C-B2C3-3915778288E8}" dt="2022-02-25T16:14:47.137" v="3" actId="1076"/>
        <pc:sldMasterMkLst>
          <pc:docMk/>
          <pc:sldMasterMk cId="1232752388" sldId="2147483660"/>
        </pc:sldMasterMkLst>
        <pc:sldLayoutChg chg="modSp mod">
          <pc:chgData name="PETIT-JEAN Sophie" userId="43b502c7-1ceb-4fb0-a159-33957134e831" providerId="ADAL" clId="{7B568F83-B8D6-4D5C-B2C3-3915778288E8}" dt="2022-02-25T16:14:47.137" v="3" actId="1076"/>
          <pc:sldLayoutMkLst>
            <pc:docMk/>
            <pc:sldMasterMk cId="1232752388" sldId="2147483660"/>
            <pc:sldLayoutMk cId="2449864601" sldId="2147483703"/>
          </pc:sldLayoutMkLst>
          <pc:picChg chg="mod">
            <ac:chgData name="PETIT-JEAN Sophie" userId="43b502c7-1ceb-4fb0-a159-33957134e831" providerId="ADAL" clId="{7B568F83-B8D6-4D5C-B2C3-3915778288E8}" dt="2022-02-25T16:14:47.137" v="3" actId="1076"/>
            <ac:picMkLst>
              <pc:docMk/>
              <pc:sldMasterMk cId="1232752388" sldId="2147483660"/>
              <pc:sldLayoutMk cId="2449864601" sldId="2147483703"/>
              <ac:picMk id="17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20/04/2023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20/04/2023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oxx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16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44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743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293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22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57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64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0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 by Stephan Janssen in Belgium, </a:t>
            </a:r>
            <a:r>
              <a:rPr lang="en-US" sz="10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Devoxx</a:t>
            </a:r>
            <a:r>
              <a:rPr lang="en-US" sz="1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Belgium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historical edition, which takes place in October every year in Antwerp. After France, 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Devoxx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moved to England, Morocco, Poland, and Ukraine.</a:t>
            </a: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5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806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198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96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32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418" cy="54263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56" y="5891648"/>
            <a:ext cx="5426796" cy="7448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atr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C0C340-084C-4481-A747-9A3F5E49EFE1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68B834-A053-4780-9B87-C0F91182CC61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1EBF54-53A2-44F8-8C6F-661DD703B145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3240"/>
            <a:ext cx="5242392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6F477C-2C0A-4336-AF33-39C69D750AB8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300" y="1743240"/>
            <a:ext cx="5254477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6B30CD-D3C4-469B-9057-A24B4F2A81D9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78838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MiseEn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42725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7B5A19-5797-4524-850C-E8808394B2F1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1840" y="1746300"/>
            <a:ext cx="4372560" cy="4387800"/>
          </a:xfrm>
          <a:solidFill>
            <a:schemeClr val="tx2"/>
          </a:solidFill>
        </p:spPr>
        <p:txBody>
          <a:bodyPr lIns="360000" tIns="252000" rIns="360000" bIns="252000"/>
          <a:lstStyle>
            <a:lvl1pPr marL="355600" indent="-355600">
              <a:buClr>
                <a:schemeClr val="bg1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30238" indent="-274638">
              <a:buClr>
                <a:schemeClr val="bg1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720725" indent="0">
              <a:defRPr>
                <a:solidFill>
                  <a:schemeClr val="bg1"/>
                </a:solidFill>
              </a:defRPr>
            </a:lvl3pPr>
            <a:lvl4pPr marL="893763" indent="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1790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03740E-C81F-4BCB-AEED-EDF143232547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66948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164567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D2D2C270-5160-437C-A084-34FDE02A05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95285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092904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344567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CE9DCD5E-4A5D-4AE3-B6E6-05FAB3D2F93B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272904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2637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50256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78593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430256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5366704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93479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5D266F-DF3A-4CF5-BEC3-AFE8475330C6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748043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C4AFE6-A7B7-4270-96D2-17DD15005FD9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20001" y="1729348"/>
            <a:ext cx="10748099" cy="436903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949654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Chiffre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32A2CA-6D5E-4D0A-92C1-C948B8F9151C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B834FC3-F98F-48CD-8C3A-74E6A5FC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3315" y="2401207"/>
            <a:ext cx="4027325" cy="1260000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02D7D404-B1CB-4081-84BD-E6D4C57EB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43315" y="996936"/>
            <a:ext cx="4027348" cy="1440000"/>
          </a:xfrm>
        </p:spPr>
        <p:txBody>
          <a:bodyPr anchor="t"/>
          <a:lstStyle>
            <a:lvl1pPr marL="0" indent="0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7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264465-018C-4CE7-9EEF-F968C4B6987F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2518" y="1200190"/>
            <a:ext cx="4028121" cy="252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004" y="5061382"/>
            <a:ext cx="3030306" cy="72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0121430-1EE7-44A0-892F-C49199285C09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2802C8B-B0EC-4743-AD22-84CA595D5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992" y="2209366"/>
            <a:ext cx="3960000" cy="288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F49BC4E-DACB-4666-810C-5EFE8B6A173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87004" y="1766339"/>
            <a:ext cx="2454996" cy="3179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94303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39E359-64E5-480F-81E2-C2EC7BC80F12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2000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B9357445-E95E-4AFF-B86A-E38E02B9F6D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91278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3" name="Espace réservé du graphique 2">
            <a:extLst>
              <a:ext uri="{FF2B5EF4-FFF2-40B4-BE49-F238E27FC236}">
                <a16:creationId xmlns:a16="http://schemas.microsoft.com/office/drawing/2014/main" id="{89F97BC6-921E-4E5F-B035-247667FE4A8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364641" y="2225675"/>
            <a:ext cx="4105999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680434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680434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32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EA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graphiques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95025" y="-680434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8728" y="-680434"/>
            <a:ext cx="25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185791" y="-680434"/>
            <a:ext cx="252000" cy="2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1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0D3B59-935D-4CB1-A59E-79ABA15F064E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5488" y="1772921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tableaux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35648" y="3942718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E0C446-8B01-40DA-A3FA-EA5CC005B20F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256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5BED94BE-DD75-4C1E-B01B-60AB1E40C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1227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8A1500B-D2DF-4999-AD43-F723055563B0}"/>
              </a:ext>
            </a:extLst>
          </p:cNvPr>
          <p:cNvCxnSpPr>
            <a:cxnSpLocks/>
          </p:cNvCxnSpPr>
          <p:nvPr userDrawn="1"/>
        </p:nvCxnSpPr>
        <p:spPr>
          <a:xfrm>
            <a:off x="719138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876B217-9621-42D1-8A29-7EBFCB884D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162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endParaRPr lang="fr-FR" noProof="0" dirty="0"/>
          </a:p>
        </p:txBody>
      </p:sp>
      <p:sp>
        <p:nvSpPr>
          <p:cNvPr id="16" name="Espace réservé pour une image  2">
            <a:extLst>
              <a:ext uri="{FF2B5EF4-FFF2-40B4-BE49-F238E27FC236}">
                <a16:creationId xmlns:a16="http://schemas.microsoft.com/office/drawing/2014/main" id="{75CC39B0-0E8B-4CE2-B9AD-73D04280452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543133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4B360F-4240-4975-83EB-12C71F3BB999}"/>
              </a:ext>
            </a:extLst>
          </p:cNvPr>
          <p:cNvCxnSpPr>
            <a:cxnSpLocks/>
          </p:cNvCxnSpPr>
          <p:nvPr userDrawn="1"/>
        </p:nvCxnSpPr>
        <p:spPr>
          <a:xfrm>
            <a:off x="4541044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atrièmede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73201" cy="6105596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3C7AA-9A61-49A9-89D3-294B30D72786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Rou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Modifiez le style </a:t>
            </a:r>
            <a:br>
              <a:rPr lang="fr-FR" noProof="0" dirty="0"/>
            </a:br>
            <a:r>
              <a:rPr lang="fr-FR" noProof="0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9"/>
            <a:ext cx="12192000" cy="611428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106" y="174147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AC561C5-5EB1-49F1-8B17-A5FF9185E34E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741479"/>
            <a:ext cx="9851389" cy="60961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106" y="2403943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2403944"/>
            <a:ext cx="9851389" cy="611523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23106" y="3066407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9250" y="3066408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23106" y="3728871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250" y="3728872"/>
            <a:ext cx="9851389" cy="61199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3106" y="4391335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9250" y="4391335"/>
            <a:ext cx="9851389" cy="61723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23106" y="505379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9250" y="5053799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Grand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33D37D-7CC5-4D7A-98DB-395D241DA4AD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Petit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F000D30-E9B8-4763-9651-B140EF89E98E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les textes</a:t>
            </a:r>
            <a:endParaRPr lang="fr-FR" sz="1200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9E5F9-4CCA-4E5A-9333-8A8CC3D327A7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39C627-07CC-4281-914B-B27B91B2DBDD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ois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E10FA04-03A1-48AC-A633-CB9612678E12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/>
              <a:t>Couleurs</a:t>
            </a:r>
            <a:r>
              <a:rPr lang="fr-FR" sz="1200" baseline="0" noProof="0" dirty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01C5AE9B-7361-4061-A4B2-66080F1801CF}" type="datetime1">
              <a:rPr lang="fr-FR" noProof="0" smtClean="0"/>
              <a:t>20/04/2023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 noProof="0" smtClean="0"/>
              <a:t>RDV TECH – A la bonne fran’tech - Conteneurisation et Docker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7" name="MSIPCMContentMarking" descr="{&quot;HashCode&quot;:-1489314896,&quot;Placement&quot;:&quot;Footer&quot;,&quot;Top&quot;:520.8117,&quot;Left&quot;:0.0,&quot;SlideWidth&quot;:960,&quot;SlideHeight&quot;:540}"/>
          <p:cNvSpPr txBox="1"/>
          <p:nvPr userDrawn="1"/>
        </p:nvSpPr>
        <p:spPr>
          <a:xfrm>
            <a:off x="0" y="6614309"/>
            <a:ext cx="1304575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</a:rPr>
              <a:t>C2 – Usage restreint </a:t>
            </a:r>
            <a:endParaRPr lang="fr-FR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  <p:sldLayoutId id="2147483701" r:id="rId3"/>
    <p:sldLayoutId id="2147483706" r:id="rId4"/>
    <p:sldLayoutId id="2147483704" r:id="rId5"/>
    <p:sldLayoutId id="2147483707" r:id="rId6"/>
    <p:sldLayoutId id="2147483667" r:id="rId7"/>
    <p:sldLayoutId id="2147483669" r:id="rId8"/>
    <p:sldLayoutId id="2147483671" r:id="rId9"/>
    <p:sldLayoutId id="2147483673" r:id="rId10"/>
    <p:sldLayoutId id="2147483668" r:id="rId11"/>
    <p:sldLayoutId id="2147483708" r:id="rId12"/>
    <p:sldLayoutId id="2147483709" r:id="rId13"/>
    <p:sldLayoutId id="2147483728" r:id="rId14"/>
    <p:sldLayoutId id="2147483711" r:id="rId15"/>
    <p:sldLayoutId id="2147483715" r:id="rId16"/>
    <p:sldLayoutId id="2147483716" r:id="rId17"/>
    <p:sldLayoutId id="2147483712" r:id="rId18"/>
    <p:sldLayoutId id="2147483690" r:id="rId19"/>
    <p:sldLayoutId id="2147483689" r:id="rId20"/>
    <p:sldLayoutId id="2147483679" r:id="rId21"/>
    <p:sldLayoutId id="2147483713" r:id="rId22"/>
    <p:sldLayoutId id="2147483717" r:id="rId23"/>
    <p:sldLayoutId id="2147483718" r:id="rId24"/>
    <p:sldLayoutId id="2147483700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28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2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slide" Target="slide8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6512517" cy="540000"/>
          </a:xfrm>
        </p:spPr>
        <p:txBody>
          <a:bodyPr/>
          <a:lstStyle/>
          <a:p>
            <a:r>
              <a:rPr lang="fr-FR" sz="1800" dirty="0" smtClean="0"/>
              <a:t>Retour d’</a:t>
            </a:r>
            <a:r>
              <a:rPr lang="fr-FR" sz="1800" dirty="0" err="1" smtClean="0"/>
              <a:t>experience</a:t>
            </a:r>
            <a:r>
              <a:rPr lang="fr-FR" sz="1800" dirty="0" smtClean="0"/>
              <a:t> : DEVOXX</a:t>
            </a:r>
            <a:endParaRPr lang="fr-FR" sz="1800" dirty="0"/>
          </a:p>
        </p:txBody>
      </p:sp>
      <p:pic>
        <p:nvPicPr>
          <p:cNvPr id="1030" name="Picture 6" descr="https://external-preview.redd.it/fue2a8dUlz0f7pogTkBcWkrLhExwzgRo41_IBrwbBQY.jpg?auto=webp&amp;s=44b8acc3cba1ac5ff73372aeffd79c6bc71bcc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138" y="1394691"/>
            <a:ext cx="4393079" cy="30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3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r>
              <a:rPr lang="fr-FR" dirty="0" smtClean="0"/>
              <a:t>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10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Devoxx</a:t>
            </a:r>
            <a:r>
              <a:rPr lang="fr-FR" dirty="0" smtClean="0"/>
              <a:t> France 2023</a:t>
            </a:r>
            <a:endParaRPr lang="fr-FR" dirty="0"/>
          </a:p>
        </p:txBody>
      </p:sp>
      <p:sp>
        <p:nvSpPr>
          <p:cNvPr id="2" name="AutoShape 2" descr="Docker For Windows | Understanding Docker For Windows |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 dirty="0" smtClean="0"/>
              <a:t>Les conférence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84200" y="1720850"/>
            <a:ext cx="1129665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 smtClean="0"/>
              <a:t>Jeudi</a:t>
            </a:r>
            <a:endParaRPr lang="en-US" b="1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Fun(</a:t>
            </a:r>
            <a:r>
              <a:rPr lang="en-US" dirty="0" err="1" smtClean="0"/>
              <a:t>ctional</a:t>
            </a:r>
            <a:r>
              <a:rPr lang="en-US" dirty="0" smtClean="0"/>
              <a:t>) Domain Driven Design (featuring Ukulele) </a:t>
            </a:r>
          </a:p>
          <a:p>
            <a:r>
              <a:rPr lang="fr-FR" dirty="0" err="1" smtClean="0"/>
              <a:t>Hypermedia</a:t>
            </a:r>
            <a:r>
              <a:rPr lang="fr-FR" dirty="0" smtClean="0"/>
              <a:t> IRL</a:t>
            </a:r>
          </a:p>
          <a:p>
            <a:r>
              <a:rPr lang="fr-FR" dirty="0" smtClean="0"/>
              <a:t>Les </a:t>
            </a:r>
            <a:r>
              <a:rPr lang="fr-FR" dirty="0"/>
              <a:t>nouveautés de Java 19 et 20</a:t>
            </a:r>
          </a:p>
          <a:p>
            <a:r>
              <a:rPr lang="fr-FR" dirty="0"/>
              <a:t>Cryptographie post-quantique : les fondamentaux du numérique de </a:t>
            </a:r>
            <a:r>
              <a:rPr lang="fr-FR" dirty="0" smtClean="0"/>
              <a:t>demain</a:t>
            </a:r>
            <a:endParaRPr lang="fr-FR" dirty="0"/>
          </a:p>
          <a:p>
            <a:r>
              <a:rPr lang="fr-FR" dirty="0"/>
              <a:t>Bien choisir sa base de données</a:t>
            </a:r>
          </a:p>
          <a:p>
            <a:r>
              <a:rPr lang="fr-FR" dirty="0"/>
              <a:t>Gestion de la dette d'architecture dans un contexte d'</a:t>
            </a:r>
            <a:r>
              <a:rPr lang="fr-FR" dirty="0" err="1"/>
              <a:t>hypercroissance</a:t>
            </a:r>
            <a:endParaRPr lang="fr-FR" dirty="0"/>
          </a:p>
          <a:p>
            <a:endParaRPr lang="fr-FR" dirty="0" smtClean="0"/>
          </a:p>
          <a:p>
            <a:r>
              <a:rPr lang="fr-FR" b="1" dirty="0" smtClean="0"/>
              <a:t>Vendredi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Profitez de PostgreSQL pour passer à la vitesse </a:t>
            </a:r>
            <a:r>
              <a:rPr lang="fr-FR" dirty="0" smtClean="0"/>
              <a:t>supérieure</a:t>
            </a:r>
          </a:p>
          <a:p>
            <a:r>
              <a:rPr lang="fr-FR" dirty="0"/>
              <a:t>A la découverte d'</a:t>
            </a:r>
            <a:r>
              <a:rPr lang="fr-FR" dirty="0" err="1"/>
              <a:t>Accelerate</a:t>
            </a:r>
            <a:endParaRPr lang="fr-FR" dirty="0"/>
          </a:p>
          <a:p>
            <a:r>
              <a:rPr lang="fr-FR" dirty="0"/>
              <a:t>L'étonnante efficacité des petits pas</a:t>
            </a:r>
          </a:p>
          <a:p>
            <a:r>
              <a:rPr lang="fr-FR" dirty="0"/>
              <a:t>Les </a:t>
            </a:r>
            <a:r>
              <a:rPr lang="fr-FR" dirty="0" err="1"/>
              <a:t>Cast</a:t>
            </a:r>
            <a:r>
              <a:rPr lang="fr-FR" dirty="0"/>
              <a:t> Codeurs en chair, en os et en béret</a:t>
            </a:r>
          </a:p>
          <a:p>
            <a:r>
              <a:rPr lang="en-US" dirty="0"/>
              <a:t>Clean as You Code your projects</a:t>
            </a:r>
          </a:p>
          <a:p>
            <a:r>
              <a:rPr lang="fr-FR" dirty="0"/>
              <a:t>Comment créer des logiciels pour les espions ?</a:t>
            </a:r>
          </a:p>
          <a:p>
            <a:r>
              <a:rPr lang="fr-FR" dirty="0"/>
              <a:t>Je malmène ta </a:t>
            </a:r>
            <a:r>
              <a:rPr lang="fr-FR" dirty="0" err="1"/>
              <a:t>prod</a:t>
            </a:r>
            <a:r>
              <a:rPr lang="fr-FR" dirty="0"/>
              <a:t> en direct avec 15 failles de </a:t>
            </a:r>
            <a:r>
              <a:rPr lang="fr-FR" dirty="0" smtClean="0"/>
              <a:t>sécu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99" y="2159579"/>
            <a:ext cx="282575" cy="24389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49" y="2416165"/>
            <a:ext cx="282575" cy="2438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99" y="2966029"/>
            <a:ext cx="282575" cy="24389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49" y="4354083"/>
            <a:ext cx="282575" cy="24389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49" y="4614432"/>
            <a:ext cx="282575" cy="24389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99" y="5175829"/>
            <a:ext cx="282575" cy="24389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31" y="5995612"/>
            <a:ext cx="282575" cy="243896"/>
          </a:xfrm>
          <a:prstGeom prst="rect">
            <a:avLst/>
          </a:prstGeom>
        </p:spPr>
      </p:pic>
      <p:pic>
        <p:nvPicPr>
          <p:cNvPr id="6146" name="Picture 2" descr="Bière Bouteille Icône Fine Ligne Pour Web Et Mobile, Design Plat  Minimaliste Moderne. Clip Art Libres De Droits , Svg , Vecteurs Et  Illustration. Image 73757984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4" y="4984749"/>
            <a:ext cx="528657" cy="5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16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r>
              <a:rPr lang="fr-FR" dirty="0" smtClean="0"/>
              <a:t>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11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Devoxx</a:t>
            </a:r>
            <a:r>
              <a:rPr lang="fr-FR" dirty="0" smtClean="0"/>
              <a:t> France 2023</a:t>
            </a:r>
            <a:endParaRPr lang="fr-FR" dirty="0"/>
          </a:p>
        </p:txBody>
      </p:sp>
      <p:sp>
        <p:nvSpPr>
          <p:cNvPr id="2" name="AutoShape 2" descr="Docker For Windows | Understanding Docker For Windows |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 dirty="0" smtClean="0"/>
              <a:t>Ce que j’en ai pensé</a:t>
            </a: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7" y="1797050"/>
            <a:ext cx="4965700" cy="397256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87833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9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s de Surprise – Téléchargement gratuit sur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" y="1"/>
            <a:ext cx="6114748" cy="6114748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Vous avez dit surprise ?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10857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r>
              <a:rPr lang="fr-FR" dirty="0" smtClean="0"/>
              <a:t>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13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Disitribution</a:t>
            </a:r>
            <a:r>
              <a:rPr lang="fr-FR" dirty="0" smtClean="0"/>
              <a:t> de goodies !</a:t>
            </a:r>
            <a:endParaRPr lang="fr-FR" dirty="0"/>
          </a:p>
        </p:txBody>
      </p:sp>
      <p:sp>
        <p:nvSpPr>
          <p:cNvPr id="2" name="AutoShape 2" descr="Docker For Windows | Understanding Docker For Windows |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19650" y="1682750"/>
            <a:ext cx="5103813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Lots</a:t>
            </a:r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6123463" y="1682750"/>
            <a:ext cx="5103813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Lots</a:t>
            </a:r>
            <a:endParaRPr lang="fr-FR" dirty="0" smtClean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958886"/>
              </p:ext>
            </p:extLst>
          </p:nvPr>
        </p:nvGraphicFramePr>
        <p:xfrm>
          <a:off x="1026000" y="1682750"/>
          <a:ext cx="10201276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38">
                  <a:extLst>
                    <a:ext uri="{9D8B030D-6E8A-4147-A177-3AD203B41FA5}">
                      <a16:colId xmlns:a16="http://schemas.microsoft.com/office/drawing/2014/main" val="1259024765"/>
                    </a:ext>
                  </a:extLst>
                </a:gridCol>
                <a:gridCol w="5100638">
                  <a:extLst>
                    <a:ext uri="{9D8B030D-6E8A-4147-A177-3AD203B41FA5}">
                      <a16:colId xmlns:a16="http://schemas.microsoft.com/office/drawing/2014/main" val="436998347"/>
                    </a:ext>
                  </a:extLst>
                </a:gridCol>
              </a:tblGrid>
              <a:tr h="315806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Liste des lots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0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1 - 3x stickers différents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11 - </a:t>
                      </a:r>
                      <a:r>
                        <a:rPr lang="fr-FR" dirty="0" err="1" smtClean="0"/>
                        <a:t>rubik's</a:t>
                      </a:r>
                      <a:r>
                        <a:rPr lang="fr-FR" dirty="0" smtClean="0"/>
                        <a:t> cube cat </a:t>
                      </a:r>
                      <a:r>
                        <a:rPr lang="fr-FR" dirty="0" err="1" smtClean="0"/>
                        <a:t>amania</a:t>
                      </a:r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4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2 - 2x stickers différents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12 - sac cat </a:t>
                      </a:r>
                      <a:r>
                        <a:rPr lang="fr-FR" dirty="0" err="1" smtClean="0"/>
                        <a:t>amania</a:t>
                      </a:r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5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3 - sifflet </a:t>
                      </a:r>
                      <a:r>
                        <a:rPr lang="fr-FR" dirty="0" err="1" smtClean="0"/>
                        <a:t>bet</a:t>
                      </a:r>
                      <a:r>
                        <a:rPr lang="fr-FR" dirty="0" smtClean="0"/>
                        <a:t> clic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13 - </a:t>
                      </a:r>
                      <a:r>
                        <a:rPr lang="fr-FR" dirty="0" smtClean="0"/>
                        <a:t>crayon </a:t>
                      </a:r>
                      <a:r>
                        <a:rPr lang="fr-FR" dirty="0" err="1" smtClean="0"/>
                        <a:t>sprout</a:t>
                      </a:r>
                      <a:r>
                        <a:rPr lang="fr-FR" dirty="0" smtClean="0"/>
                        <a:t> X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638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4 - crayon </a:t>
                      </a:r>
                      <a:r>
                        <a:rPr lang="fr-FR" dirty="0" err="1" smtClean="0"/>
                        <a:t>sprout</a:t>
                      </a:r>
                      <a:r>
                        <a:rPr lang="fr-FR" dirty="0" smtClean="0"/>
                        <a:t> 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14 - stylo cat </a:t>
                      </a:r>
                      <a:r>
                        <a:rPr lang="fr-FR" dirty="0" err="1" smtClean="0"/>
                        <a:t>amania</a:t>
                      </a:r>
                      <a:r>
                        <a:rPr lang="fr-FR" dirty="0" smtClean="0"/>
                        <a:t> X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87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5</a:t>
                      </a:r>
                      <a:r>
                        <a:rPr lang="fr-FR" baseline="0" dirty="0" smtClean="0"/>
                        <a:t> - affiche orange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15</a:t>
                      </a:r>
                      <a:r>
                        <a:rPr lang="fr-FR" baseline="0" dirty="0" smtClean="0"/>
                        <a:t> - sac </a:t>
                      </a:r>
                      <a:r>
                        <a:rPr lang="fr-FR" baseline="0" dirty="0" err="1" smtClean="0"/>
                        <a:t>acensi</a:t>
                      </a:r>
                      <a:r>
                        <a:rPr lang="fr-FR" baseline="0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4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6</a:t>
                      </a:r>
                      <a:r>
                        <a:rPr lang="fr-FR" baseline="0" dirty="0" smtClean="0"/>
                        <a:t> - sac </a:t>
                      </a:r>
                      <a:r>
                        <a:rPr lang="fr-FR" baseline="0" dirty="0" err="1" smtClean="0"/>
                        <a:t>acensi</a:t>
                      </a:r>
                      <a:r>
                        <a:rPr lang="fr-FR" baseline="0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16 - affiche orange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0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7 - stylo cat </a:t>
                      </a:r>
                      <a:r>
                        <a:rPr lang="fr-FR" dirty="0" err="1" smtClean="0"/>
                        <a:t>amania</a:t>
                      </a:r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17 - crayon </a:t>
                      </a:r>
                      <a:r>
                        <a:rPr lang="fr-FR" dirty="0" err="1" smtClean="0"/>
                        <a:t>sprout</a:t>
                      </a:r>
                      <a:r>
                        <a:rPr lang="fr-FR" dirty="0" smtClean="0"/>
                        <a:t> X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007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8</a:t>
                      </a:r>
                      <a:r>
                        <a:rPr lang="fr-FR" baseline="0" dirty="0" smtClean="0"/>
                        <a:t> - stylo </a:t>
                      </a:r>
                      <a:r>
                        <a:rPr lang="fr-FR" baseline="0" dirty="0" err="1" smtClean="0"/>
                        <a:t>acensi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18 - sifflet </a:t>
                      </a:r>
                      <a:r>
                        <a:rPr lang="fr-FR" dirty="0" err="1" smtClean="0"/>
                        <a:t>bet</a:t>
                      </a:r>
                      <a:r>
                        <a:rPr lang="fr-FR" dirty="0" smtClean="0"/>
                        <a:t> clic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9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9 - ampoule anti stress </a:t>
                      </a:r>
                      <a:r>
                        <a:rPr lang="fr-FR" dirty="0" err="1" smtClean="0"/>
                        <a:t>acensi</a:t>
                      </a:r>
                      <a:r>
                        <a:rPr lang="fr-FR" dirty="0" smtClean="0"/>
                        <a:t> 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19 - 2x stickers différents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84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10 - </a:t>
                      </a:r>
                      <a:r>
                        <a:rPr lang="fr-FR" dirty="0" err="1" smtClean="0"/>
                        <a:t>decapsuleur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acensi</a:t>
                      </a:r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20 - 3x stickers différents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317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473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14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8CE046-ED9A-4BBC-8957-EF2DA830AAAB}"/>
              </a:ext>
            </a:extLst>
          </p:cNvPr>
          <p:cNvSpPr>
            <a:spLocks/>
          </p:cNvSpPr>
          <p:nvPr/>
        </p:nvSpPr>
        <p:spPr bwMode="auto">
          <a:xfrm>
            <a:off x="723703" y="2905324"/>
            <a:ext cx="180975" cy="161925"/>
          </a:xfrm>
          <a:custGeom>
            <a:avLst/>
            <a:gdLst>
              <a:gd name="T0" fmla="*/ 57 w 57"/>
              <a:gd name="T1" fmla="*/ 6 h 51"/>
              <a:gd name="T2" fmla="*/ 51 w 57"/>
              <a:gd name="T3" fmla="*/ 8 h 51"/>
              <a:gd name="T4" fmla="*/ 56 w 57"/>
              <a:gd name="T5" fmla="*/ 1 h 51"/>
              <a:gd name="T6" fmla="*/ 48 w 57"/>
              <a:gd name="T7" fmla="*/ 4 h 51"/>
              <a:gd name="T8" fmla="*/ 40 w 57"/>
              <a:gd name="T9" fmla="*/ 0 h 51"/>
              <a:gd name="T10" fmla="*/ 28 w 57"/>
              <a:gd name="T11" fmla="*/ 13 h 51"/>
              <a:gd name="T12" fmla="*/ 28 w 57"/>
              <a:gd name="T13" fmla="*/ 16 h 51"/>
              <a:gd name="T14" fmla="*/ 4 w 57"/>
              <a:gd name="T15" fmla="*/ 3 h 51"/>
              <a:gd name="T16" fmla="*/ 2 w 57"/>
              <a:gd name="T17" fmla="*/ 9 h 51"/>
              <a:gd name="T18" fmla="*/ 8 w 57"/>
              <a:gd name="T19" fmla="*/ 20 h 51"/>
              <a:gd name="T20" fmla="*/ 2 w 57"/>
              <a:gd name="T21" fmla="*/ 18 h 51"/>
              <a:gd name="T22" fmla="*/ 2 w 57"/>
              <a:gd name="T23" fmla="*/ 18 h 51"/>
              <a:gd name="T24" fmla="*/ 12 w 57"/>
              <a:gd name="T25" fmla="*/ 31 h 51"/>
              <a:gd name="T26" fmla="*/ 9 w 57"/>
              <a:gd name="T27" fmla="*/ 31 h 51"/>
              <a:gd name="T28" fmla="*/ 6 w 57"/>
              <a:gd name="T29" fmla="*/ 31 h 51"/>
              <a:gd name="T30" fmla="*/ 17 w 57"/>
              <a:gd name="T31" fmla="*/ 40 h 51"/>
              <a:gd name="T32" fmla="*/ 3 w 57"/>
              <a:gd name="T33" fmla="*/ 45 h 51"/>
              <a:gd name="T34" fmla="*/ 0 w 57"/>
              <a:gd name="T35" fmla="*/ 45 h 51"/>
              <a:gd name="T36" fmla="*/ 18 w 57"/>
              <a:gd name="T37" fmla="*/ 51 h 51"/>
              <a:gd name="T38" fmla="*/ 52 w 57"/>
              <a:gd name="T39" fmla="*/ 14 h 51"/>
              <a:gd name="T40" fmla="*/ 52 w 57"/>
              <a:gd name="T41" fmla="*/ 13 h 51"/>
              <a:gd name="T42" fmla="*/ 57 w 57"/>
              <a:gd name="T43" fmla="*/ 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7" h="51">
                <a:moveTo>
                  <a:pt x="57" y="6"/>
                </a:moveTo>
                <a:cubicBezTo>
                  <a:pt x="55" y="7"/>
                  <a:pt x="53" y="8"/>
                  <a:pt x="51" y="8"/>
                </a:cubicBezTo>
                <a:cubicBezTo>
                  <a:pt x="53" y="7"/>
                  <a:pt x="55" y="4"/>
                  <a:pt x="56" y="1"/>
                </a:cubicBezTo>
                <a:cubicBezTo>
                  <a:pt x="54" y="3"/>
                  <a:pt x="51" y="4"/>
                  <a:pt x="48" y="4"/>
                </a:cubicBezTo>
                <a:cubicBezTo>
                  <a:pt x="46" y="2"/>
                  <a:pt x="43" y="0"/>
                  <a:pt x="40" y="0"/>
                </a:cubicBezTo>
                <a:cubicBezTo>
                  <a:pt x="33" y="0"/>
                  <a:pt x="28" y="6"/>
                  <a:pt x="28" y="13"/>
                </a:cubicBezTo>
                <a:cubicBezTo>
                  <a:pt x="28" y="14"/>
                  <a:pt x="28" y="15"/>
                  <a:pt x="28" y="16"/>
                </a:cubicBezTo>
                <a:cubicBezTo>
                  <a:pt x="19" y="15"/>
                  <a:pt x="10" y="10"/>
                  <a:pt x="4" y="3"/>
                </a:cubicBezTo>
                <a:cubicBezTo>
                  <a:pt x="3" y="4"/>
                  <a:pt x="2" y="7"/>
                  <a:pt x="2" y="9"/>
                </a:cubicBezTo>
                <a:cubicBezTo>
                  <a:pt x="2" y="13"/>
                  <a:pt x="4" y="17"/>
                  <a:pt x="8" y="20"/>
                </a:cubicBezTo>
                <a:cubicBezTo>
                  <a:pt x="6" y="19"/>
                  <a:pt x="4" y="19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4"/>
                  <a:pt x="6" y="29"/>
                  <a:pt x="12" y="31"/>
                </a:cubicBezTo>
                <a:cubicBezTo>
                  <a:pt x="11" y="31"/>
                  <a:pt x="10" y="31"/>
                  <a:pt x="9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8" y="36"/>
                  <a:pt x="12" y="40"/>
                  <a:pt x="17" y="40"/>
                </a:cubicBezTo>
                <a:cubicBezTo>
                  <a:pt x="13" y="43"/>
                  <a:pt x="8" y="45"/>
                  <a:pt x="3" y="45"/>
                </a:cubicBezTo>
                <a:cubicBezTo>
                  <a:pt x="2" y="45"/>
                  <a:pt x="1" y="45"/>
                  <a:pt x="0" y="45"/>
                </a:cubicBezTo>
                <a:cubicBezTo>
                  <a:pt x="5" y="48"/>
                  <a:pt x="11" y="51"/>
                  <a:pt x="18" y="51"/>
                </a:cubicBezTo>
                <a:cubicBezTo>
                  <a:pt x="40" y="51"/>
                  <a:pt x="52" y="31"/>
                  <a:pt x="52" y="14"/>
                </a:cubicBezTo>
                <a:cubicBezTo>
                  <a:pt x="52" y="14"/>
                  <a:pt x="52" y="13"/>
                  <a:pt x="52" y="13"/>
                </a:cubicBezTo>
                <a:cubicBezTo>
                  <a:pt x="54" y="11"/>
                  <a:pt x="56" y="9"/>
                  <a:pt x="57" y="6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FBCF7C4-0272-47EF-A15D-DB21A456053B}"/>
              </a:ext>
            </a:extLst>
          </p:cNvPr>
          <p:cNvSpPr>
            <a:spLocks/>
          </p:cNvSpPr>
          <p:nvPr/>
        </p:nvSpPr>
        <p:spPr bwMode="auto">
          <a:xfrm>
            <a:off x="1055478" y="2883281"/>
            <a:ext cx="92075" cy="184150"/>
          </a:xfrm>
          <a:custGeom>
            <a:avLst/>
            <a:gdLst>
              <a:gd name="T0" fmla="*/ 18 w 27"/>
              <a:gd name="T1" fmla="*/ 19 h 58"/>
              <a:gd name="T2" fmla="*/ 18 w 27"/>
              <a:gd name="T3" fmla="*/ 13 h 58"/>
              <a:gd name="T4" fmla="*/ 20 w 27"/>
              <a:gd name="T5" fmla="*/ 10 h 58"/>
              <a:gd name="T6" fmla="*/ 26 w 27"/>
              <a:gd name="T7" fmla="*/ 10 h 58"/>
              <a:gd name="T8" fmla="*/ 26 w 27"/>
              <a:gd name="T9" fmla="*/ 0 h 58"/>
              <a:gd name="T10" fmla="*/ 18 w 27"/>
              <a:gd name="T11" fmla="*/ 0 h 58"/>
              <a:gd name="T12" fmla="*/ 6 w 27"/>
              <a:gd name="T13" fmla="*/ 12 h 58"/>
              <a:gd name="T14" fmla="*/ 6 w 27"/>
              <a:gd name="T15" fmla="*/ 19 h 58"/>
              <a:gd name="T16" fmla="*/ 0 w 27"/>
              <a:gd name="T17" fmla="*/ 19 h 58"/>
              <a:gd name="T18" fmla="*/ 0 w 27"/>
              <a:gd name="T19" fmla="*/ 29 h 58"/>
              <a:gd name="T20" fmla="*/ 6 w 27"/>
              <a:gd name="T21" fmla="*/ 29 h 58"/>
              <a:gd name="T22" fmla="*/ 6 w 27"/>
              <a:gd name="T23" fmla="*/ 58 h 58"/>
              <a:gd name="T24" fmla="*/ 18 w 27"/>
              <a:gd name="T25" fmla="*/ 58 h 58"/>
              <a:gd name="T26" fmla="*/ 18 w 27"/>
              <a:gd name="T27" fmla="*/ 29 h 58"/>
              <a:gd name="T28" fmla="*/ 26 w 27"/>
              <a:gd name="T29" fmla="*/ 29 h 58"/>
              <a:gd name="T30" fmla="*/ 27 w 27"/>
              <a:gd name="T31" fmla="*/ 19 h 58"/>
              <a:gd name="T32" fmla="*/ 18 w 27"/>
              <a:gd name="T33" fmla="*/ 1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58">
                <a:moveTo>
                  <a:pt x="18" y="19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11"/>
                  <a:pt x="19" y="10"/>
                  <a:pt x="2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6" y="8"/>
                  <a:pt x="6" y="12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19"/>
                  <a:pt x="27" y="19"/>
                  <a:pt x="27" y="19"/>
                </a:cubicBezTo>
                <a:lnTo>
                  <a:pt x="18" y="1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C52EDD2-9D4F-4BF9-899D-F06D88DD01A8}"/>
              </a:ext>
            </a:extLst>
          </p:cNvPr>
          <p:cNvSpPr>
            <a:spLocks noEditPoints="1"/>
          </p:cNvSpPr>
          <p:nvPr/>
        </p:nvSpPr>
        <p:spPr bwMode="auto">
          <a:xfrm>
            <a:off x="1280871" y="2947773"/>
            <a:ext cx="168275" cy="120650"/>
          </a:xfrm>
          <a:custGeom>
            <a:avLst/>
            <a:gdLst>
              <a:gd name="T0" fmla="*/ 35 w 53"/>
              <a:gd name="T1" fmla="*/ 19 h 37"/>
              <a:gd name="T2" fmla="*/ 24 w 53"/>
              <a:gd name="T3" fmla="*/ 27 h 37"/>
              <a:gd name="T4" fmla="*/ 23 w 53"/>
              <a:gd name="T5" fmla="*/ 27 h 37"/>
              <a:gd name="T6" fmla="*/ 22 w 53"/>
              <a:gd name="T7" fmla="*/ 27 h 37"/>
              <a:gd name="T8" fmla="*/ 22 w 53"/>
              <a:gd name="T9" fmla="*/ 26 h 37"/>
              <a:gd name="T10" fmla="*/ 22 w 53"/>
              <a:gd name="T11" fmla="*/ 10 h 37"/>
              <a:gd name="T12" fmla="*/ 22 w 53"/>
              <a:gd name="T13" fmla="*/ 9 h 37"/>
              <a:gd name="T14" fmla="*/ 24 w 53"/>
              <a:gd name="T15" fmla="*/ 9 h 37"/>
              <a:gd name="T16" fmla="*/ 35 w 53"/>
              <a:gd name="T17" fmla="*/ 17 h 37"/>
              <a:gd name="T18" fmla="*/ 35 w 53"/>
              <a:gd name="T19" fmla="*/ 18 h 37"/>
              <a:gd name="T20" fmla="*/ 35 w 53"/>
              <a:gd name="T21" fmla="*/ 19 h 37"/>
              <a:gd name="T22" fmla="*/ 53 w 53"/>
              <a:gd name="T23" fmla="*/ 5 h 37"/>
              <a:gd name="T24" fmla="*/ 52 w 53"/>
              <a:gd name="T25" fmla="*/ 5 h 37"/>
              <a:gd name="T26" fmla="*/ 52 w 53"/>
              <a:gd name="T27" fmla="*/ 5 h 37"/>
              <a:gd name="T28" fmla="*/ 47 w 53"/>
              <a:gd name="T29" fmla="*/ 1 h 37"/>
              <a:gd name="T30" fmla="*/ 48 w 53"/>
              <a:gd name="T31" fmla="*/ 1 h 37"/>
              <a:gd name="T32" fmla="*/ 27 w 53"/>
              <a:gd name="T33" fmla="*/ 0 h 37"/>
              <a:gd name="T34" fmla="*/ 6 w 53"/>
              <a:gd name="T35" fmla="*/ 1 h 37"/>
              <a:gd name="T36" fmla="*/ 6 w 53"/>
              <a:gd name="T37" fmla="*/ 1 h 37"/>
              <a:gd name="T38" fmla="*/ 1 w 53"/>
              <a:gd name="T39" fmla="*/ 5 h 37"/>
              <a:gd name="T40" fmla="*/ 1 w 53"/>
              <a:gd name="T41" fmla="*/ 5 h 37"/>
              <a:gd name="T42" fmla="*/ 1 w 53"/>
              <a:gd name="T43" fmla="*/ 5 h 37"/>
              <a:gd name="T44" fmla="*/ 0 w 53"/>
              <a:gd name="T45" fmla="*/ 18 h 37"/>
              <a:gd name="T46" fmla="*/ 1 w 53"/>
              <a:gd name="T47" fmla="*/ 31 h 37"/>
              <a:gd name="T48" fmla="*/ 1 w 53"/>
              <a:gd name="T49" fmla="*/ 31 h 37"/>
              <a:gd name="T50" fmla="*/ 1 w 53"/>
              <a:gd name="T51" fmla="*/ 32 h 37"/>
              <a:gd name="T52" fmla="*/ 6 w 53"/>
              <a:gd name="T53" fmla="*/ 35 h 37"/>
              <a:gd name="T54" fmla="*/ 6 w 53"/>
              <a:gd name="T55" fmla="*/ 35 h 37"/>
              <a:gd name="T56" fmla="*/ 27 w 53"/>
              <a:gd name="T57" fmla="*/ 37 h 37"/>
              <a:gd name="T58" fmla="*/ 48 w 53"/>
              <a:gd name="T59" fmla="*/ 35 h 37"/>
              <a:gd name="T60" fmla="*/ 47 w 53"/>
              <a:gd name="T61" fmla="*/ 35 h 37"/>
              <a:gd name="T62" fmla="*/ 52 w 53"/>
              <a:gd name="T63" fmla="*/ 32 h 37"/>
              <a:gd name="T64" fmla="*/ 52 w 53"/>
              <a:gd name="T65" fmla="*/ 31 h 37"/>
              <a:gd name="T66" fmla="*/ 53 w 53"/>
              <a:gd name="T67" fmla="*/ 31 h 37"/>
              <a:gd name="T68" fmla="*/ 53 w 53"/>
              <a:gd name="T69" fmla="*/ 18 h 37"/>
              <a:gd name="T70" fmla="*/ 53 w 53"/>
              <a:gd name="T71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" h="37">
                <a:moveTo>
                  <a:pt x="35" y="19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3" y="27"/>
                  <a:pt x="22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9"/>
                  <a:pt x="22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moveTo>
                  <a:pt x="53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3"/>
                  <a:pt x="50" y="1"/>
                  <a:pt x="47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39" y="0"/>
                  <a:pt x="27" y="0"/>
                </a:cubicBezTo>
                <a:cubicBezTo>
                  <a:pt x="15" y="0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8"/>
                  <a:pt x="0" y="13"/>
                  <a:pt x="0" y="18"/>
                </a:cubicBezTo>
                <a:cubicBezTo>
                  <a:pt x="0" y="24"/>
                  <a:pt x="1" y="28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2"/>
                  <a:pt x="1" y="32"/>
                </a:cubicBezTo>
                <a:cubicBezTo>
                  <a:pt x="2" y="34"/>
                  <a:pt x="4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15" y="37"/>
                  <a:pt x="27" y="37"/>
                </a:cubicBezTo>
                <a:cubicBezTo>
                  <a:pt x="39" y="37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2" y="34"/>
                  <a:pt x="52" y="32"/>
                </a:cubicBezTo>
                <a:cubicBezTo>
                  <a:pt x="52" y="32"/>
                  <a:pt x="52" y="31"/>
                  <a:pt x="52" y="31"/>
                </a:cubicBezTo>
                <a:cubicBezTo>
                  <a:pt x="52" y="31"/>
                  <a:pt x="52" y="31"/>
                  <a:pt x="53" y="31"/>
                </a:cubicBezTo>
                <a:cubicBezTo>
                  <a:pt x="53" y="28"/>
                  <a:pt x="53" y="24"/>
                  <a:pt x="53" y="18"/>
                </a:cubicBezTo>
                <a:cubicBezTo>
                  <a:pt x="53" y="13"/>
                  <a:pt x="53" y="8"/>
                  <a:pt x="53" y="5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BFB87A-2ABC-42E2-ADC3-358E14922F27}"/>
              </a:ext>
            </a:extLst>
          </p:cNvPr>
          <p:cNvGrpSpPr/>
          <p:nvPr/>
        </p:nvGrpSpPr>
        <p:grpSpPr>
          <a:xfrm>
            <a:off x="1573003" y="2907887"/>
            <a:ext cx="171450" cy="160338"/>
            <a:chOff x="6010275" y="2889250"/>
            <a:chExt cx="171450" cy="160338"/>
          </a:xfrm>
          <a:solidFill>
            <a:schemeClr val="bg1"/>
          </a:solidFill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A07DC2FD-B27A-406B-A1BD-F9AF0BBD11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3450" y="2940050"/>
              <a:ext cx="34925" cy="109538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048FCDC-41E0-4BD7-8CDB-2D2A68884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7425" y="2940050"/>
              <a:ext cx="114300" cy="109538"/>
            </a:xfrm>
            <a:custGeom>
              <a:avLst/>
              <a:gdLst>
                <a:gd name="T0" fmla="*/ 23 w 36"/>
                <a:gd name="T1" fmla="*/ 0 h 34"/>
                <a:gd name="T2" fmla="*/ 12 w 36"/>
                <a:gd name="T3" fmla="*/ 6 h 34"/>
                <a:gd name="T4" fmla="*/ 12 w 36"/>
                <a:gd name="T5" fmla="*/ 0 h 34"/>
                <a:gd name="T6" fmla="*/ 0 w 36"/>
                <a:gd name="T7" fmla="*/ 0 h 34"/>
                <a:gd name="T8" fmla="*/ 0 w 36"/>
                <a:gd name="T9" fmla="*/ 34 h 34"/>
                <a:gd name="T10" fmla="*/ 12 w 36"/>
                <a:gd name="T11" fmla="*/ 34 h 34"/>
                <a:gd name="T12" fmla="*/ 12 w 36"/>
                <a:gd name="T13" fmla="*/ 16 h 34"/>
                <a:gd name="T14" fmla="*/ 12 w 36"/>
                <a:gd name="T15" fmla="*/ 13 h 34"/>
                <a:gd name="T16" fmla="*/ 18 w 36"/>
                <a:gd name="T17" fmla="*/ 9 h 34"/>
                <a:gd name="T18" fmla="*/ 24 w 36"/>
                <a:gd name="T19" fmla="*/ 17 h 34"/>
                <a:gd name="T20" fmla="*/ 24 w 36"/>
                <a:gd name="T21" fmla="*/ 34 h 34"/>
                <a:gd name="T22" fmla="*/ 36 w 36"/>
                <a:gd name="T23" fmla="*/ 34 h 34"/>
                <a:gd name="T24" fmla="*/ 36 w 36"/>
                <a:gd name="T25" fmla="*/ 16 h 34"/>
                <a:gd name="T26" fmla="*/ 23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3" y="0"/>
                  </a:moveTo>
                  <a:cubicBezTo>
                    <a:pt x="17" y="0"/>
                    <a:pt x="13" y="3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3" y="11"/>
                    <a:pt x="15" y="9"/>
                    <a:pt x="18" y="9"/>
                  </a:cubicBezTo>
                  <a:cubicBezTo>
                    <a:pt x="22" y="9"/>
                    <a:pt x="24" y="12"/>
                    <a:pt x="24" y="1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5"/>
                    <a:pt x="30" y="0"/>
                    <a:pt x="23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07266035-8A1D-4427-8DBA-371C66A8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0275" y="2889250"/>
              <a:ext cx="41275" cy="3810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6 h 12"/>
                <a:gd name="T4" fmla="*/ 6 w 13"/>
                <a:gd name="T5" fmla="*/ 12 h 12"/>
                <a:gd name="T6" fmla="*/ 6 w 13"/>
                <a:gd name="T7" fmla="*/ 12 h 12"/>
                <a:gd name="T8" fmla="*/ 13 w 13"/>
                <a:gd name="T9" fmla="*/ 6 h 12"/>
                <a:gd name="T10" fmla="*/ 6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12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328470" y="2547178"/>
            <a:ext cx="792000" cy="612000"/>
          </a:xfrm>
        </p:spPr>
        <p:txBody>
          <a:bodyPr/>
          <a:lstStyle/>
          <a:p>
            <a:r>
              <a:rPr lang="fr-FR" sz="4000" dirty="0"/>
              <a:t>01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1224615" y="2547178"/>
            <a:ext cx="6621236" cy="609619"/>
          </a:xfrm>
        </p:spPr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Devoxx</a:t>
            </a:r>
            <a:r>
              <a:rPr lang="fr-FR" dirty="0" smtClean="0"/>
              <a:t>, une franchise internationale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4"/>
          </p:nvPr>
        </p:nvSpPr>
        <p:spPr>
          <a:xfrm>
            <a:off x="328470" y="3209642"/>
            <a:ext cx="792000" cy="612000"/>
          </a:xfrm>
        </p:spPr>
        <p:txBody>
          <a:bodyPr/>
          <a:lstStyle/>
          <a:p>
            <a:r>
              <a:rPr lang="fr-FR" sz="4000" dirty="0"/>
              <a:t>02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1224615" y="3209643"/>
            <a:ext cx="4944836" cy="611523"/>
          </a:xfrm>
        </p:spPr>
        <p:txBody>
          <a:bodyPr/>
          <a:lstStyle/>
          <a:p>
            <a:r>
              <a:rPr lang="fr-FR" dirty="0" err="1" smtClean="0"/>
              <a:t>Devoxx</a:t>
            </a:r>
            <a:r>
              <a:rPr lang="fr-FR" dirty="0" smtClean="0"/>
              <a:t> France 2023, une édition haute en couleur</a:t>
            </a:r>
            <a:endParaRPr lang="fr-FR" dirty="0"/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pic>
        <p:nvPicPr>
          <p:cNvPr id="1026" name="Picture 2" descr="Devoxx FR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996" y="1370634"/>
            <a:ext cx="3572325" cy="35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www.lenouveleconomiste.fr/wp-content/uploads/2020/05/la-mondialisation-a-vecu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6088284" cy="613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Devoxx</a:t>
            </a:r>
            <a:r>
              <a:rPr lang="fr-FR" dirty="0"/>
              <a:t>, une franchise internationale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3</a:t>
            </a:fld>
            <a:endParaRPr lang="fr-FR" dirty="0"/>
          </a:p>
        </p:txBody>
      </p:sp>
      <p:sp>
        <p:nvSpPr>
          <p:cNvPr id="9" name="Triangle rectangle 8"/>
          <p:cNvSpPr/>
          <p:nvPr/>
        </p:nvSpPr>
        <p:spPr>
          <a:xfrm flipV="1">
            <a:off x="2345" y="-1"/>
            <a:ext cx="6083934" cy="880533"/>
          </a:xfrm>
          <a:prstGeom prst="rt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24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r>
              <a:rPr lang="fr-FR" dirty="0" smtClean="0"/>
              <a:t>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4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Devoxx</a:t>
            </a:r>
            <a:r>
              <a:rPr lang="fr-FR" dirty="0" smtClean="0"/>
              <a:t> Monde</a:t>
            </a:r>
            <a:endParaRPr lang="fr-FR" dirty="0"/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 dirty="0" err="1" smtClean="0"/>
              <a:t>Késako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41500" y="22140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1026000" y="1643241"/>
            <a:ext cx="105129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800" dirty="0" smtClean="0"/>
              <a:t>	</a:t>
            </a:r>
            <a:r>
              <a:rPr lang="fr-FR" sz="2600" dirty="0" smtClean="0"/>
              <a:t>« </a:t>
            </a:r>
            <a:r>
              <a:rPr lang="en-US" sz="2600" dirty="0" err="1"/>
              <a:t>Devoxx</a:t>
            </a:r>
            <a:r>
              <a:rPr lang="en-US" sz="2600" dirty="0"/>
              <a:t> (previously known as </a:t>
            </a:r>
            <a:r>
              <a:rPr lang="en-US" sz="2600" dirty="0" err="1"/>
              <a:t>JavaPolis</a:t>
            </a:r>
            <a:r>
              <a:rPr lang="en-US" sz="2600" dirty="0"/>
              <a:t>) was founded by </a:t>
            </a:r>
            <a:r>
              <a:rPr lang="en-US" sz="2600" b="1" dirty="0"/>
              <a:t>Stephan Janssen</a:t>
            </a:r>
            <a:r>
              <a:rPr lang="en-US" sz="2600" dirty="0"/>
              <a:t>. </a:t>
            </a:r>
            <a:r>
              <a:rPr lang="en-US" sz="2600" dirty="0" err="1"/>
              <a:t>Devoxx</a:t>
            </a:r>
            <a:r>
              <a:rPr lang="en-US" sz="2600" dirty="0"/>
              <a:t> is a series of tech events </a:t>
            </a:r>
            <a:r>
              <a:rPr lang="en-US" sz="2600" dirty="0" err="1"/>
              <a:t>organised</a:t>
            </a:r>
            <a:r>
              <a:rPr lang="en-US" sz="2600" dirty="0"/>
              <a:t> by local community groups. Our mantra is "Content is King", as a result these events see both internationally renowned speakers and local rock stars</a:t>
            </a:r>
            <a:r>
              <a:rPr lang="en-US" sz="2600" dirty="0" smtClean="0"/>
              <a:t>. </a:t>
            </a:r>
            <a:r>
              <a:rPr lang="fr-FR" sz="2600" dirty="0" smtClean="0"/>
              <a:t>»</a:t>
            </a:r>
            <a:endParaRPr lang="fr-FR" sz="2600" dirty="0" smtClean="0"/>
          </a:p>
        </p:txBody>
      </p:sp>
      <p:sp>
        <p:nvSpPr>
          <p:cNvPr id="27" name="ZoneTexte 26"/>
          <p:cNvSpPr txBox="1"/>
          <p:nvPr/>
        </p:nvSpPr>
        <p:spPr>
          <a:xfrm>
            <a:off x="4983278" y="3659177"/>
            <a:ext cx="616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400" dirty="0"/>
              <a:t>Source: </a:t>
            </a:r>
            <a:r>
              <a:rPr lang="fr-FR" sz="2400" dirty="0">
                <a:solidFill>
                  <a:srgbClr val="0070C0"/>
                </a:solidFill>
              </a:rPr>
              <a:t>www.devoxx.com</a:t>
            </a:r>
            <a:endParaRPr lang="fr-FR" sz="2400" dirty="0" smtClean="0">
              <a:solidFill>
                <a:srgbClr val="0070C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73170" y="4584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875120" y="4690538"/>
            <a:ext cx="1051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400" dirty="0" smtClean="0"/>
              <a:t>	« L’o</a:t>
            </a:r>
            <a:r>
              <a:rPr lang="en-US" sz="2400" dirty="0" err="1" smtClean="0"/>
              <a:t>ccasion</a:t>
            </a:r>
            <a:r>
              <a:rPr lang="en-US" sz="2400" dirty="0" smtClean="0"/>
              <a:t> de chopper un max de goodies. </a:t>
            </a:r>
            <a:r>
              <a:rPr lang="fr-FR" sz="2400" dirty="0" smtClean="0"/>
              <a:t>»</a:t>
            </a:r>
            <a:endParaRPr lang="fr-FR" sz="2400" dirty="0" smtClean="0"/>
          </a:p>
        </p:txBody>
      </p:sp>
      <p:sp>
        <p:nvSpPr>
          <p:cNvPr id="36" name="ZoneTexte 35"/>
          <p:cNvSpPr txBox="1"/>
          <p:nvPr/>
        </p:nvSpPr>
        <p:spPr>
          <a:xfrm>
            <a:off x="4983278" y="5345132"/>
            <a:ext cx="616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400" dirty="0"/>
              <a:t>Source: </a:t>
            </a:r>
            <a:r>
              <a:rPr lang="fr-FR" sz="2400" dirty="0" smtClean="0">
                <a:solidFill>
                  <a:srgbClr val="0070C0"/>
                </a:solidFill>
              </a:rPr>
              <a:t>Julien Bessodes</a:t>
            </a:r>
            <a:endParaRPr lang="fr-FR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883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r>
              <a:rPr lang="fr-FR" dirty="0" smtClean="0"/>
              <a:t>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5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Devoxx</a:t>
            </a:r>
            <a:r>
              <a:rPr lang="fr-FR" dirty="0" smtClean="0"/>
              <a:t> Monde 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888" y="1341120"/>
            <a:ext cx="8636000" cy="4786052"/>
          </a:xfrm>
          <a:prstGeom prst="rect">
            <a:avLst/>
          </a:prstGeom>
        </p:spPr>
      </p:pic>
      <p:sp>
        <p:nvSpPr>
          <p:cNvPr id="7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 dirty="0" smtClean="0"/>
              <a:t>État des lieux en 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5661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/>
          <a:stretch/>
        </p:blipFill>
        <p:spPr>
          <a:xfrm>
            <a:off x="-13287" y="-6056"/>
            <a:ext cx="6063342" cy="61101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Devoxx</a:t>
            </a:r>
            <a:r>
              <a:rPr lang="fr-FR" dirty="0"/>
              <a:t> France 2023, une édition haute en couleur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00A1-1305-4892-A3F5-79942CF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RDV TECH – A la bonne fran’tech - Conteneurisation et Docker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371A-C53C-48C7-9666-4F386460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6</a:t>
            </a:fld>
            <a:endParaRPr lang="fr-FR" dirty="0"/>
          </a:p>
        </p:txBody>
      </p:sp>
      <p:sp>
        <p:nvSpPr>
          <p:cNvPr id="7" name="Triangle rectangle 6"/>
          <p:cNvSpPr/>
          <p:nvPr/>
        </p:nvSpPr>
        <p:spPr>
          <a:xfrm flipV="1">
            <a:off x="2345" y="-12701"/>
            <a:ext cx="6083934" cy="880533"/>
          </a:xfrm>
          <a:prstGeom prst="rt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157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r>
              <a:rPr lang="fr-FR" dirty="0" smtClean="0"/>
              <a:t>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7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Devoxx</a:t>
            </a:r>
            <a:r>
              <a:rPr lang="fr-FR" dirty="0" smtClean="0"/>
              <a:t> France 2023</a:t>
            </a:r>
            <a:endParaRPr lang="fr-FR" dirty="0"/>
          </a:p>
        </p:txBody>
      </p:sp>
      <p:sp>
        <p:nvSpPr>
          <p:cNvPr id="2" name="AutoShape 2" descr="Docker For Windows | Understanding Docker For Windows |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098" name="Picture 2" descr="Comment bien préparer Devoxx France 2023 ? - Devoxx Fr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02326"/>
            <a:ext cx="5728175" cy="30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319" y="1746216"/>
            <a:ext cx="4321321" cy="3719512"/>
          </a:xfrm>
          <a:prstGeom prst="rect">
            <a:avLst/>
          </a:prstGeom>
        </p:spPr>
      </p:pic>
      <p:sp>
        <p:nvSpPr>
          <p:cNvPr id="11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 dirty="0" smtClean="0"/>
              <a:t>L’évènement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3876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r>
              <a:rPr lang="fr-FR" dirty="0" smtClean="0"/>
              <a:t>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8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Devoxx</a:t>
            </a:r>
            <a:r>
              <a:rPr lang="fr-FR" dirty="0" smtClean="0"/>
              <a:t> France 2023</a:t>
            </a:r>
            <a:endParaRPr lang="fr-FR" dirty="0"/>
          </a:p>
        </p:txBody>
      </p:sp>
      <p:sp>
        <p:nvSpPr>
          <p:cNvPr id="2" name="AutoShape 2" descr="Docker For Windows | Understanding Docker For Windows |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keynotes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714512"/>
            <a:ext cx="5657850" cy="4248150"/>
          </a:xfrm>
          <a:prstGeom prst="rect">
            <a:avLst/>
          </a:prstGeom>
        </p:spPr>
      </p:pic>
      <p:pic>
        <p:nvPicPr>
          <p:cNvPr id="10" name="Image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2" y="2357449"/>
            <a:ext cx="51339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16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/>
          <a:p>
            <a:r>
              <a:rPr lang="fr-FR" dirty="0" smtClean="0"/>
              <a:t>RDV TECH – A la bonne </a:t>
            </a:r>
            <a:r>
              <a:rPr lang="fr-FR" dirty="0" err="1" smtClean="0"/>
              <a:t>fran’tech</a:t>
            </a:r>
            <a:r>
              <a:rPr lang="fr-FR" dirty="0" smtClean="0"/>
              <a:t> - Conteneurisation et Docker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9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Devoxx</a:t>
            </a:r>
            <a:r>
              <a:rPr lang="fr-FR" dirty="0" smtClean="0"/>
              <a:t> France 2023</a:t>
            </a:r>
            <a:endParaRPr lang="fr-FR" dirty="0"/>
          </a:p>
        </p:txBody>
      </p:sp>
      <p:sp>
        <p:nvSpPr>
          <p:cNvPr id="2" name="AutoShape 2" descr="Docker For Windows | Understanding Docker For Windows | Edure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keynotes</a:t>
            </a:r>
            <a:endParaRPr lang="fr-FR" dirty="0"/>
          </a:p>
        </p:txBody>
      </p:sp>
      <p:pic>
        <p:nvPicPr>
          <p:cNvPr id="9" name="IMG_44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3887" y="1406560"/>
            <a:ext cx="8382001" cy="4714876"/>
          </a:xfrm>
          <a:prstGeom prst="rect">
            <a:avLst/>
          </a:prstGeom>
        </p:spPr>
      </p:pic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0637" y="1406560"/>
            <a:ext cx="1847850" cy="47148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57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opra Steria Group">
  <a:themeElements>
    <a:clrScheme name="Personnalisé 96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11019_SOPRASTERIA_ModèlePowerPoint_FR_16-9--2-" id="{C08D7CBC-27C0-4E77-933E-550675E5F96F}" vid="{77662BC1-0B06-46D9-B7DD-22435AD93DA8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6AEADD85C12E4AA7E87014F348459D" ma:contentTypeVersion="14" ma:contentTypeDescription="Crée un document." ma:contentTypeScope="" ma:versionID="27a088e7ead50fbfe2090de264c4a3e3">
  <xsd:schema xmlns:xsd="http://www.w3.org/2001/XMLSchema" xmlns:xs="http://www.w3.org/2001/XMLSchema" xmlns:p="http://schemas.microsoft.com/office/2006/metadata/properties" xmlns:ns2="3178473c-58e6-4bd5-a91f-c4ae20399444" xmlns:ns3="41f22422-85ec-4a38-a88d-c6b097469e2a" targetNamespace="http://schemas.microsoft.com/office/2006/metadata/properties" ma:root="true" ma:fieldsID="38c06e2f365ab0dacf691bac64200ecf" ns2:_="" ns3:_="">
    <xsd:import namespace="3178473c-58e6-4bd5-a91f-c4ae20399444"/>
    <xsd:import namespace="41f22422-85ec-4a38-a88d-c6b097469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78473c-58e6-4bd5-a91f-c4ae203994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22422-85ec-4a38-a88d-c6b097469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b21ec9f-22cd-42f9-803e-91d7cb9b6106}" ma:internalName="TaxCatchAll" ma:showField="CatchAllData" ma:web="41f22422-85ec-4a38-a88d-c6b097469e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178473c-58e6-4bd5-a91f-c4ae20399444">
      <Terms xmlns="http://schemas.microsoft.com/office/infopath/2007/PartnerControls"/>
    </lcf76f155ced4ddcb4097134ff3c332f>
    <TaxCatchAll xmlns="41f22422-85ec-4a38-a88d-c6b097469e2a" xsi:nil="true"/>
  </documentManagement>
</p:properties>
</file>

<file path=customXml/itemProps1.xml><?xml version="1.0" encoding="utf-8"?>
<ds:datastoreItem xmlns:ds="http://schemas.openxmlformats.org/officeDocument/2006/customXml" ds:itemID="{EEDDAFBD-1C24-4A7F-8929-B5115FF0F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78473c-58e6-4bd5-a91f-c4ae20399444"/>
    <ds:schemaRef ds:uri="41f22422-85ec-4a38-a88d-c6b097469e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3CDE10-8C2E-4455-8DFD-39DE870FAAA8}">
  <ds:schemaRefs>
    <ds:schemaRef ds:uri="http://purl.org/dc/terms/"/>
    <ds:schemaRef ds:uri="http://schemas.openxmlformats.org/package/2006/metadata/core-properties"/>
    <ds:schemaRef ds:uri="41f22422-85ec-4a38-a88d-c6b097469e2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178473c-58e6-4bd5-a91f-c4ae2039944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011019_SOPRASTERIA_ModèlePowerPoint_FR_16-9--2-</Template>
  <TotalTime>1892</TotalTime>
  <Words>583</Words>
  <Application>Microsoft Office PowerPoint</Application>
  <PresentationFormat>Grand écran</PresentationFormat>
  <Paragraphs>111</Paragraphs>
  <Slides>14</Slides>
  <Notes>13</Notes>
  <HiddenSlides>1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7" baseType="lpstr">
      <vt:lpstr>Arial</vt:lpstr>
      <vt:lpstr>Tahoma</vt:lpstr>
      <vt:lpstr>Sopra Steria Group</vt:lpstr>
      <vt:lpstr>RDV TECH – A la bonne fran’tech</vt:lpstr>
      <vt:lpstr>Sommaire</vt:lpstr>
      <vt:lpstr>01</vt:lpstr>
      <vt:lpstr>Devoxx Monde</vt:lpstr>
      <vt:lpstr>Devoxx Monde </vt:lpstr>
      <vt:lpstr>02</vt:lpstr>
      <vt:lpstr>Devoxx France 2023</vt:lpstr>
      <vt:lpstr>Devoxx France 2023</vt:lpstr>
      <vt:lpstr>Devoxx France 2023</vt:lpstr>
      <vt:lpstr>Devoxx France 2023</vt:lpstr>
      <vt:lpstr>Devoxx France 2023</vt:lpstr>
      <vt:lpstr>03</vt:lpstr>
      <vt:lpstr>Disitribution de goodies !</vt:lpstr>
      <vt:lpstr>Merci.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RDV TECH – A la bonne fran’tech</dc:title>
  <dc:creator>BESSODES Julien</dc:creator>
  <cp:lastModifiedBy>BESSODES Julien</cp:lastModifiedBy>
  <cp:revision>153</cp:revision>
  <cp:lastPrinted>2019-06-20T07:36:54Z</cp:lastPrinted>
  <dcterms:created xsi:type="dcterms:W3CDTF">2022-10-04T12:33:13Z</dcterms:created>
  <dcterms:modified xsi:type="dcterms:W3CDTF">2023-04-20T14:34:34Z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0x0101004E6AEADD85C12E4AA7E87014F348459D</vt:lpwstr>
  </property>
  <property fmtid="{D5CDD505-2E9C-101B-9397-08002B2CF9AE}" pid="3" name="MediaServiceImageTags">
    <vt:lpwstr/>
  </property>
  <property fmtid="{D5CDD505-2E9C-101B-9397-08002B2CF9AE}" pid="4" name="MSIP_Label_7bd1f144-26ac-4410-8fdb-05c7de218e82_Enabled">
    <vt:lpwstr>true</vt:lpwstr>
  </property>
  <property fmtid="{D5CDD505-2E9C-101B-9397-08002B2CF9AE}" pid="5" name="MSIP_Label_7bd1f144-26ac-4410-8fdb-05c7de218e82_SetDate">
    <vt:lpwstr>2023-04-20T14:34:33Z</vt:lpwstr>
  </property>
  <property fmtid="{D5CDD505-2E9C-101B-9397-08002B2CF9AE}" pid="6" name="MSIP_Label_7bd1f144-26ac-4410-8fdb-05c7de218e82_Method">
    <vt:lpwstr>Standard</vt:lpwstr>
  </property>
  <property fmtid="{D5CDD505-2E9C-101B-9397-08002B2CF9AE}" pid="7" name="MSIP_Label_7bd1f144-26ac-4410-8fdb-05c7de218e82_Name">
    <vt:lpwstr>FR Usage restreint</vt:lpwstr>
  </property>
  <property fmtid="{D5CDD505-2E9C-101B-9397-08002B2CF9AE}" pid="8" name="MSIP_Label_7bd1f144-26ac-4410-8fdb-05c7de218e82_SiteId">
    <vt:lpwstr>8b87af7d-8647-4dc7-8df4-5f69a2011bb5</vt:lpwstr>
  </property>
  <property fmtid="{D5CDD505-2E9C-101B-9397-08002B2CF9AE}" pid="9" name="MSIP_Label_7bd1f144-26ac-4410-8fdb-05c7de218e82_ActionId">
    <vt:lpwstr>994830a8-75be-420e-99f0-9e6978ae3b0e</vt:lpwstr>
  </property>
  <property fmtid="{D5CDD505-2E9C-101B-9397-08002B2CF9AE}" pid="10" name="MSIP_Label_7bd1f144-26ac-4410-8fdb-05c7de218e82_ContentBits">
    <vt:lpwstr>3</vt:lpwstr>
  </property>
</Properties>
</file>